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75" r:id="rId5"/>
    <p:sldId id="273" r:id="rId6"/>
    <p:sldId id="269" r:id="rId7"/>
    <p:sldId id="276" r:id="rId8"/>
    <p:sldId id="272" r:id="rId9"/>
    <p:sldId id="277" r:id="rId10"/>
    <p:sldId id="268" r:id="rId11"/>
    <p:sldId id="258" r:id="rId12"/>
    <p:sldId id="260" r:id="rId13"/>
    <p:sldId id="264" r:id="rId14"/>
    <p:sldId id="262" r:id="rId15"/>
    <p:sldId id="278" r:id="rId16"/>
    <p:sldId id="265" r:id="rId17"/>
    <p:sldId id="267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520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962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899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8028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1606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083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901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9696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596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675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007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765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747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379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852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808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695EE-4736-4B9A-A9BC-9CE2A1638068}" type="datetimeFigureOut">
              <a:rPr lang="sk-SK" smtClean="0"/>
              <a:t>08.11.2016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AA2601-FDFF-47D0-B7B6-137148848C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728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ynmanlectures.info/solutions/falling_chain_sol_1.pdf" TargetMode="External"/><Relationship Id="rId2" Type="http://schemas.openxmlformats.org/officeDocument/2006/relationships/hyperlink" Target="http://ruina.tam.cornell.edu/research/topics/fallingchains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ina.tam.cornell.edu/research/topics/fallingchains/chain_paperV13revised.pdf" TargetMode="External"/><Relationship Id="rId5" Type="http://schemas.openxmlformats.org/officeDocument/2006/relationships/hyperlink" Target="http://inspiringscience.net/2013/04/15/falling-faster-than-gravity/" TargetMode="External"/><Relationship Id="rId4" Type="http://schemas.openxmlformats.org/officeDocument/2006/relationships/hyperlink" Target="https://www.youtube.com/watch?v=i9gLi4pBgpk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02350" y="1649956"/>
            <a:ext cx="7766936" cy="1646302"/>
          </a:xfrm>
        </p:spPr>
        <p:txBody>
          <a:bodyPr/>
          <a:lstStyle/>
          <a:p>
            <a:pPr algn="ctr"/>
            <a:r>
              <a:rPr lang="sk-SK" sz="6600" b="1" dirty="0" smtClean="0">
                <a:solidFill>
                  <a:schemeClr val="tx1"/>
                </a:solidFill>
              </a:rPr>
              <a:t>6. RÝCHLA REŤAZ</a:t>
            </a:r>
            <a:endParaRPr lang="sk-SK" sz="6600" b="1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63812" y="545911"/>
            <a:ext cx="8809979" cy="1270358"/>
          </a:xfrm>
        </p:spPr>
        <p:txBody>
          <a:bodyPr>
            <a:noAutofit/>
          </a:bodyPr>
          <a:lstStyle/>
          <a:p>
            <a:pPr algn="ctr"/>
            <a:r>
              <a:rPr lang="sk-SK" sz="3200" i="1" dirty="0" smtClean="0">
                <a:solidFill>
                  <a:schemeClr val="tx1"/>
                </a:solidFill>
              </a:rPr>
              <a:t>Úvodné sústredenie</a:t>
            </a:r>
          </a:p>
          <a:p>
            <a:pPr algn="ctr"/>
            <a:r>
              <a:rPr lang="sk-SK" sz="3200" i="1" dirty="0" smtClean="0">
                <a:solidFill>
                  <a:schemeClr val="tx1"/>
                </a:solidFill>
              </a:rPr>
              <a:t>Turnaja mladých fyzikov 2016/2017</a:t>
            </a:r>
          </a:p>
          <a:p>
            <a:pPr algn="ctr"/>
            <a:endParaRPr lang="sk-SK" sz="3200" i="1" dirty="0" smtClean="0">
              <a:solidFill>
                <a:schemeClr val="tx1"/>
              </a:solidFill>
            </a:endParaRPr>
          </a:p>
          <a:p>
            <a:pPr algn="ctr"/>
            <a:endParaRPr lang="sk-SK" sz="3200" i="1" dirty="0">
              <a:solidFill>
                <a:schemeClr val="tx1"/>
              </a:solidFill>
            </a:endParaRPr>
          </a:p>
          <a:p>
            <a:pPr algn="ctr"/>
            <a:endParaRPr lang="sk-SK" sz="3200" i="1" dirty="0" smtClean="0">
              <a:solidFill>
                <a:schemeClr val="tx1"/>
              </a:solidFill>
            </a:endParaRPr>
          </a:p>
          <a:p>
            <a:pPr algn="ctr"/>
            <a:endParaRPr lang="sk-SK" sz="3200" i="1" dirty="0" smtClean="0">
              <a:solidFill>
                <a:schemeClr val="tx1"/>
              </a:solidFill>
            </a:endParaRPr>
          </a:p>
          <a:p>
            <a:r>
              <a:rPr lang="sk-SK" sz="3200" i="1" dirty="0" smtClean="0">
                <a:solidFill>
                  <a:schemeClr val="tx1"/>
                </a:solidFill>
              </a:rPr>
              <a:t>Zuzana Ontkovič</a:t>
            </a:r>
            <a:r>
              <a:rPr lang="sk-SK" sz="3200" dirty="0" smtClean="0">
                <a:solidFill>
                  <a:schemeClr val="tx1"/>
                </a:solidFill>
              </a:rPr>
              <a:t>ová</a:t>
            </a:r>
            <a:endParaRPr lang="sk-SK" sz="3200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2" y="3571713"/>
            <a:ext cx="4813616" cy="311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8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504" y="143220"/>
            <a:ext cx="8596668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EXPERIMENT </a:t>
            </a:r>
            <a:r>
              <a:rPr lang="sk-SK" sz="2600" dirty="0" smtClean="0">
                <a:solidFill>
                  <a:schemeClr val="tx1"/>
                </a:solidFill>
              </a:rPr>
              <a:t>– príprava aparatúry</a:t>
            </a:r>
            <a:endParaRPr lang="sk-SK" sz="4400" dirty="0">
              <a:solidFill>
                <a:schemeClr val="tx1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998940" y="2751456"/>
            <a:ext cx="4913194" cy="2156895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275683" y="2829341"/>
            <a:ext cx="4913193" cy="200112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17" y="1840033"/>
            <a:ext cx="2072571" cy="194821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30" y="3824553"/>
            <a:ext cx="1902267" cy="190226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9104" y="1872366"/>
            <a:ext cx="2277977" cy="196602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6327" y="3870724"/>
            <a:ext cx="3016157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504" y="143220"/>
            <a:ext cx="8596668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EXPERIMENT </a:t>
            </a:r>
            <a:r>
              <a:rPr lang="sk-SK" sz="2600" dirty="0" smtClean="0">
                <a:solidFill>
                  <a:schemeClr val="tx1"/>
                </a:solidFill>
              </a:rPr>
              <a:t>– zmena parametrov</a:t>
            </a:r>
            <a:endParaRPr lang="sk-SK" sz="4400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31673" y="1266886"/>
            <a:ext cx="9217294" cy="4083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600" dirty="0" smtClean="0">
                <a:solidFill>
                  <a:schemeClr val="tx1"/>
                </a:solidFill>
              </a:rPr>
              <a:t>	hmotnosť </a:t>
            </a:r>
            <a:r>
              <a:rPr lang="sk-SK" sz="2600" dirty="0">
                <a:solidFill>
                  <a:schemeClr val="tx1"/>
                </a:solidFill>
              </a:rPr>
              <a:t>paličiek			</a:t>
            </a:r>
            <a:r>
              <a:rPr lang="sk-SK" sz="2600" dirty="0" smtClean="0">
                <a:solidFill>
                  <a:schemeClr val="tx1"/>
                </a:solidFill>
              </a:rPr>
              <a:t>	 vzdialenosť </a:t>
            </a:r>
            <a:r>
              <a:rPr lang="sk-SK" sz="2600" dirty="0">
                <a:solidFill>
                  <a:schemeClr val="tx1"/>
                </a:solidFill>
              </a:rPr>
              <a:t>úchytu šnúrok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600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504" y="4201273"/>
            <a:ext cx="3848971" cy="206304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504" y="1818639"/>
            <a:ext cx="3836793" cy="220610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0320" y="1818639"/>
            <a:ext cx="4284588" cy="216890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0320" y="4201273"/>
            <a:ext cx="4318187" cy="228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504" y="143220"/>
            <a:ext cx="8596668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EXPERIMENT </a:t>
            </a:r>
            <a:r>
              <a:rPr lang="sk-SK" sz="2600" dirty="0" smtClean="0">
                <a:solidFill>
                  <a:schemeClr val="tx1"/>
                </a:solidFill>
              </a:rPr>
              <a:t>– zmena parametrov</a:t>
            </a:r>
            <a:endParaRPr lang="sk-SK" sz="4400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31674" y="1221668"/>
            <a:ext cx="9217293" cy="4073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600" dirty="0" smtClean="0">
                <a:solidFill>
                  <a:schemeClr val="tx1"/>
                </a:solidFill>
              </a:rPr>
              <a:t>								uhol paličiek</a:t>
            </a:r>
          </a:p>
          <a:p>
            <a:pPr marL="0" indent="0">
              <a:buNone/>
            </a:pPr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2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2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dirty="0" smtClean="0">
                <a:solidFill>
                  <a:schemeClr val="tx1"/>
                </a:solidFill>
              </a:rPr>
              <a:t>								dĺžka paličiek</a:t>
            </a:r>
            <a:endParaRPr lang="sk-SK" sz="2600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473" y="1710874"/>
            <a:ext cx="3603418" cy="197892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858" y="1786333"/>
            <a:ext cx="3627185" cy="177813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383" y="1740527"/>
            <a:ext cx="3624497" cy="186694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039" y="4465609"/>
            <a:ext cx="3853799" cy="201865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7959" y="4575016"/>
            <a:ext cx="3853799" cy="179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4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504" y="143220"/>
            <a:ext cx="9531192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EXPERIMENT </a:t>
            </a:r>
            <a:r>
              <a:rPr lang="sk-SK" sz="2600" dirty="0" smtClean="0">
                <a:solidFill>
                  <a:schemeClr val="tx1"/>
                </a:solidFill>
              </a:rPr>
              <a:t>– ďalšie návrhy zmeny parametrov</a:t>
            </a:r>
            <a:endParaRPr lang="sk-SK" sz="4400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31673" y="1266886"/>
            <a:ext cx="9217293" cy="254083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2600" dirty="0" smtClean="0">
                <a:solidFill>
                  <a:schemeClr val="tx1"/>
                </a:solidFill>
              </a:rPr>
              <a:t>elasticita šnúrky </a:t>
            </a:r>
            <a:endParaRPr lang="sk-SK" sz="2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2600" dirty="0" smtClean="0">
                <a:solidFill>
                  <a:schemeClr val="tx1"/>
                </a:solidFill>
              </a:rPr>
              <a:t>typ podložky, na ktorú to dopadá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600" dirty="0">
                <a:solidFill>
                  <a:schemeClr val="tx1"/>
                </a:solidFill>
              </a:rPr>
              <a:t>dĺžka </a:t>
            </a:r>
            <a:r>
              <a:rPr lang="sk-SK" sz="2600" dirty="0" smtClean="0">
                <a:solidFill>
                  <a:schemeClr val="tx1"/>
                </a:solidFill>
              </a:rPr>
              <a:t>šnúrok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600" dirty="0">
                <a:solidFill>
                  <a:schemeClr val="tx1"/>
                </a:solidFill>
              </a:rPr>
              <a:t>p</a:t>
            </a:r>
            <a:r>
              <a:rPr lang="sk-SK" sz="2600" dirty="0" smtClean="0">
                <a:solidFill>
                  <a:schemeClr val="tx1"/>
                </a:solidFill>
              </a:rPr>
              <a:t>očet paličiek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600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r="12319"/>
          <a:stretch/>
        </p:blipFill>
        <p:spPr>
          <a:xfrm>
            <a:off x="3425590" y="2424841"/>
            <a:ext cx="7301552" cy="432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5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504" y="143220"/>
            <a:ext cx="8596668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EXPERIMENT </a:t>
            </a:r>
            <a:r>
              <a:rPr lang="sk-SK" sz="2600" dirty="0" smtClean="0">
                <a:solidFill>
                  <a:schemeClr val="tx1"/>
                </a:solidFill>
              </a:rPr>
              <a:t>– výsledok</a:t>
            </a:r>
            <a:endParaRPr lang="sk-SK" sz="4400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31673" y="1376068"/>
            <a:ext cx="9217293" cy="3714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600" dirty="0" smtClean="0">
                <a:solidFill>
                  <a:schemeClr val="tx1"/>
                </a:solidFill>
              </a:rPr>
              <a:t>Od čoho závisí rýchlosť vyrobenej aparatúry: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600" dirty="0">
                <a:solidFill>
                  <a:schemeClr val="tx1"/>
                </a:solidFill>
              </a:rPr>
              <a:t>p</a:t>
            </a:r>
            <a:r>
              <a:rPr lang="sk-SK" sz="2600" dirty="0" smtClean="0">
                <a:solidFill>
                  <a:schemeClr val="tx1"/>
                </a:solidFill>
              </a:rPr>
              <a:t>riamo úmerne</a:t>
            </a:r>
          </a:p>
          <a:p>
            <a:pPr marL="0" indent="0">
              <a:buNone/>
            </a:pPr>
            <a:endParaRPr lang="sk-SK" sz="2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2600" dirty="0">
                <a:solidFill>
                  <a:schemeClr val="tx1"/>
                </a:solidFill>
              </a:rPr>
              <a:t>n</a:t>
            </a:r>
            <a:r>
              <a:rPr lang="sk-SK" sz="2600" dirty="0" smtClean="0">
                <a:solidFill>
                  <a:schemeClr val="tx1"/>
                </a:solidFill>
              </a:rPr>
              <a:t>epriamo úmerne</a:t>
            </a:r>
          </a:p>
          <a:p>
            <a:pPr marL="0" indent="0">
              <a:buNone/>
            </a:pPr>
            <a:endParaRPr lang="sk-SK" sz="2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2600" dirty="0">
                <a:solidFill>
                  <a:schemeClr val="tx1"/>
                </a:solidFill>
              </a:rPr>
              <a:t>n</a:t>
            </a:r>
            <a:r>
              <a:rPr lang="sk-SK" sz="2600" dirty="0" smtClean="0">
                <a:solidFill>
                  <a:schemeClr val="tx1"/>
                </a:solidFill>
              </a:rPr>
              <a:t>ezávisí</a:t>
            </a:r>
          </a:p>
          <a:p>
            <a:pPr marL="0" indent="0">
              <a:buNone/>
            </a:pPr>
            <a:endParaRPr lang="sk-SK" sz="2600" dirty="0">
              <a:solidFill>
                <a:schemeClr val="tx1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91" y="1875780"/>
            <a:ext cx="3048264" cy="304826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114" y="1875780"/>
            <a:ext cx="3048264" cy="304826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9867" y="5090615"/>
            <a:ext cx="4842603" cy="15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3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504" y="143220"/>
            <a:ext cx="8596668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EXPERIMENT </a:t>
            </a:r>
            <a:r>
              <a:rPr lang="sk-SK" sz="2600" dirty="0" smtClean="0">
                <a:solidFill>
                  <a:schemeClr val="tx1"/>
                </a:solidFill>
              </a:rPr>
              <a:t>– možné problémy</a:t>
            </a:r>
            <a:endParaRPr lang="sk-SK" sz="4400" dirty="0">
              <a:solidFill>
                <a:schemeClr val="tx1"/>
              </a:solidFill>
            </a:endParaRP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397861" y="1496613"/>
            <a:ext cx="9217293" cy="12443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2600" dirty="0" smtClean="0">
                <a:solidFill>
                  <a:schemeClr val="tx1"/>
                </a:solidFill>
              </a:rPr>
              <a:t>vplyv odporu vzduchu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600" dirty="0" smtClean="0">
                <a:solidFill>
                  <a:schemeClr val="tx1"/>
                </a:solidFill>
              </a:rPr>
              <a:t>elastická kontrakcia</a:t>
            </a:r>
            <a:endParaRPr lang="sk-SK" sz="2600" dirty="0">
              <a:solidFill>
                <a:schemeClr val="tx1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3" y="3311836"/>
            <a:ext cx="9149670" cy="267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0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POUŽITÁ</a:t>
            </a:r>
            <a:r>
              <a:rPr lang="sk-SK" sz="4800" b="1" dirty="0" smtClean="0">
                <a:solidFill>
                  <a:schemeClr val="tx1"/>
                </a:solidFill>
              </a:rPr>
              <a:t> LITERATÚRA</a:t>
            </a:r>
            <a:endParaRPr lang="sk-SK" sz="48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k-SK" dirty="0">
                <a:hlinkClick r:id="rId2"/>
              </a:rPr>
              <a:t>http://</a:t>
            </a:r>
            <a:r>
              <a:rPr lang="sk-SK" dirty="0" smtClean="0">
                <a:hlinkClick r:id="rId2"/>
              </a:rPr>
              <a:t>ruina.tam.cornell.edu/research/topics/fallingchains/index.html</a:t>
            </a: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>
                <a:hlinkClick r:id="rId3"/>
              </a:rPr>
              <a:t>http://</a:t>
            </a:r>
            <a:r>
              <a:rPr lang="sk-SK" dirty="0" smtClean="0">
                <a:hlinkClick r:id="rId3"/>
              </a:rPr>
              <a:t>www.feynmanlectures.info/solutions/falling_chain_sol_1.pdf</a:t>
            </a: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>
                <a:hlinkClick r:id="rId4"/>
              </a:rPr>
              <a:t>https://</a:t>
            </a:r>
            <a:r>
              <a:rPr lang="sk-SK" dirty="0" smtClean="0">
                <a:hlinkClick r:id="rId4"/>
              </a:rPr>
              <a:t>www.youtube.com/watch?v=i9gLi4pBgpk</a:t>
            </a: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>
                <a:hlinkClick r:id="rId5"/>
              </a:rPr>
              <a:t>http://inspiringscience.net/2013/04/15/falling-faster-than-gravity</a:t>
            </a:r>
            <a:r>
              <a:rPr lang="sk-SK" dirty="0" smtClean="0">
                <a:hlinkClick r:id="rId5"/>
              </a:rPr>
              <a:t>/</a:t>
            </a: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>
                <a:hlinkClick r:id="rId6"/>
              </a:rPr>
              <a:t>http://</a:t>
            </a:r>
            <a:r>
              <a:rPr lang="sk-SK" dirty="0" smtClean="0">
                <a:hlinkClick r:id="rId6"/>
              </a:rPr>
              <a:t>ruina.tam.cornell.edu/research/topics/fallingchains/chain_paperV13revised.pdf</a:t>
            </a: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94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095" y="541361"/>
            <a:ext cx="9381065" cy="6050508"/>
          </a:xfrm>
        </p:spPr>
        <p:txBody>
          <a:bodyPr>
            <a:normAutofit/>
          </a:bodyPr>
          <a:lstStyle/>
          <a:p>
            <a:pPr algn="ctr"/>
            <a:r>
              <a:rPr lang="sk-SK" sz="4800" b="1" dirty="0" smtClean="0">
                <a:solidFill>
                  <a:schemeClr val="tx1"/>
                </a:solidFill>
              </a:rPr>
              <a:t>ĎAKUJEM ZA POZORNOSŤ</a:t>
            </a:r>
            <a:br>
              <a:rPr lang="sk-SK" sz="4800" b="1" dirty="0" smtClean="0">
                <a:solidFill>
                  <a:schemeClr val="tx1"/>
                </a:solidFill>
              </a:rPr>
            </a:br>
            <a:r>
              <a:rPr lang="sk-SK" sz="4800" b="1" dirty="0">
                <a:solidFill>
                  <a:schemeClr val="tx1"/>
                </a:solidFill>
              </a:rPr>
              <a:t/>
            </a:r>
            <a:br>
              <a:rPr lang="sk-SK" sz="4800" b="1" dirty="0">
                <a:solidFill>
                  <a:schemeClr val="tx1"/>
                </a:solidFill>
              </a:rPr>
            </a:br>
            <a:r>
              <a:rPr lang="sk-SK" sz="4800" b="1" dirty="0" smtClean="0">
                <a:solidFill>
                  <a:schemeClr val="tx1"/>
                </a:solidFill>
              </a:rPr>
              <a:t/>
            </a:r>
            <a:br>
              <a:rPr lang="sk-SK" sz="4800" b="1" dirty="0" smtClean="0">
                <a:solidFill>
                  <a:schemeClr val="tx1"/>
                </a:solidFill>
              </a:rPr>
            </a:br>
            <a:r>
              <a:rPr lang="sk-SK" sz="4800" b="1" dirty="0">
                <a:solidFill>
                  <a:schemeClr val="tx1"/>
                </a:solidFill>
              </a:rPr>
              <a:t/>
            </a:r>
            <a:br>
              <a:rPr lang="sk-SK" sz="4800" b="1" dirty="0">
                <a:solidFill>
                  <a:schemeClr val="tx1"/>
                </a:solidFill>
              </a:rPr>
            </a:br>
            <a:r>
              <a:rPr lang="sk-SK" sz="4800" b="1" dirty="0" smtClean="0">
                <a:solidFill>
                  <a:schemeClr val="tx1"/>
                </a:solidFill>
              </a:rPr>
              <a:t/>
            </a:r>
            <a:br>
              <a:rPr lang="sk-SK" sz="4800" b="1" dirty="0" smtClean="0">
                <a:solidFill>
                  <a:schemeClr val="tx1"/>
                </a:solidFill>
              </a:rPr>
            </a:br>
            <a:r>
              <a:rPr lang="sk-SK" sz="4800" b="1" dirty="0" smtClean="0">
                <a:solidFill>
                  <a:schemeClr val="tx1"/>
                </a:solidFill>
              </a:rPr>
              <a:t/>
            </a:r>
            <a:br>
              <a:rPr lang="sk-SK" sz="4800" b="1" dirty="0" smtClean="0">
                <a:solidFill>
                  <a:schemeClr val="tx1"/>
                </a:solidFill>
              </a:rPr>
            </a:br>
            <a:r>
              <a:rPr lang="sk-SK" sz="4800" b="1" dirty="0" smtClean="0">
                <a:solidFill>
                  <a:schemeClr val="tx1"/>
                </a:solidFill>
              </a:rPr>
              <a:t/>
            </a:r>
            <a:br>
              <a:rPr lang="sk-SK" sz="4800" b="1" dirty="0" smtClean="0">
                <a:solidFill>
                  <a:schemeClr val="tx1"/>
                </a:solidFill>
              </a:rPr>
            </a:br>
            <a:r>
              <a:rPr lang="sk-SK" sz="4800" b="1" dirty="0" smtClean="0">
                <a:solidFill>
                  <a:schemeClr val="tx1"/>
                </a:solidFill>
              </a:rPr>
              <a:t>... A VEĽA ŠŤASTIA </a:t>
            </a:r>
            <a:r>
              <a:rPr lang="sk-SK" sz="48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sk-SK" sz="4800" b="1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81" y="1212376"/>
            <a:ext cx="4305292" cy="44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0540" y="708506"/>
            <a:ext cx="8596668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ZADANIE ÚLOHY</a:t>
            </a:r>
            <a:endParaRPr lang="sk-SK" sz="44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54504" y="2292824"/>
            <a:ext cx="627654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600" i="1" dirty="0" smtClean="0">
                <a:solidFill>
                  <a:schemeClr val="tx1"/>
                </a:solidFill>
              </a:rPr>
              <a:t>Reťaz striedavo naklonených drevených paličiek upevnených na dvoch šnúrkach pustíme. Ak reťaz dopadá na podložku, jej pád je rýchlejší než voľný pád. Preskúmajte tento jav a tiež to, ako pohyb ovplyvňujú relevantné parametre.</a:t>
            </a:r>
            <a:endParaRPr lang="sk-SK" sz="2600" i="1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1052" y="1099742"/>
            <a:ext cx="2320120" cy="52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4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310" y="1899232"/>
            <a:ext cx="4727180" cy="2367968"/>
          </a:xfrm>
        </p:spPr>
        <p:txBody>
          <a:bodyPr>
            <a:normAutofit/>
          </a:bodyPr>
          <a:lstStyle/>
          <a:p>
            <a:pPr algn="ctr"/>
            <a:r>
              <a:rPr lang="sk-SK" sz="4400" b="1" dirty="0" smtClean="0">
                <a:solidFill>
                  <a:schemeClr val="tx1"/>
                </a:solidFill>
              </a:rPr>
              <a:t>ZADANIE ÚLOHY</a:t>
            </a:r>
            <a:br>
              <a:rPr lang="sk-SK" sz="4400" b="1" dirty="0" smtClean="0">
                <a:solidFill>
                  <a:schemeClr val="tx1"/>
                </a:solidFill>
              </a:rPr>
            </a:br>
            <a:r>
              <a:rPr lang="sk-SK" sz="2600" dirty="0" smtClean="0">
                <a:solidFill>
                  <a:schemeClr val="tx1"/>
                </a:solidFill>
              </a:rPr>
              <a:t> je to naozaj pravda?</a:t>
            </a:r>
            <a:endParaRPr lang="sk-SK" sz="4400" dirty="0">
              <a:solidFill>
                <a:schemeClr val="tx1"/>
              </a:solidFill>
            </a:endParaRPr>
          </a:p>
        </p:txBody>
      </p:sp>
      <p:pic>
        <p:nvPicPr>
          <p:cNvPr id="4" name="Falling Chain 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0310" y="479866"/>
            <a:ext cx="3660609" cy="58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8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504" y="143220"/>
            <a:ext cx="8596668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MOTIVÁCIA DO PRÁCE</a:t>
            </a:r>
            <a:endParaRPr lang="sk-SK" sz="2600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95616" y="1075817"/>
            <a:ext cx="9422009" cy="54045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600" dirty="0"/>
          </a:p>
          <a:p>
            <a:pPr marL="0" indent="0">
              <a:buNone/>
            </a:pPr>
            <a:endParaRPr lang="sk-SK" sz="26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1" y="1900590"/>
            <a:ext cx="5017069" cy="3754963"/>
          </a:xfrm>
          <a:prstGeom prst="rect">
            <a:avLst/>
          </a:prstGeom>
        </p:spPr>
      </p:pic>
      <p:cxnSp>
        <p:nvCxnSpPr>
          <p:cNvPr id="10" name="Rovná spojnica 9"/>
          <p:cNvCxnSpPr/>
          <p:nvPr/>
        </p:nvCxnSpPr>
        <p:spPr>
          <a:xfrm>
            <a:off x="701636" y="1565008"/>
            <a:ext cx="4462818" cy="4776717"/>
          </a:xfrm>
          <a:prstGeom prst="line">
            <a:avLst/>
          </a:prstGeom>
          <a:ln w="177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nica 11"/>
          <p:cNvCxnSpPr/>
          <p:nvPr/>
        </p:nvCxnSpPr>
        <p:spPr>
          <a:xfrm flipV="1">
            <a:off x="1006541" y="1319349"/>
            <a:ext cx="3562065" cy="5022376"/>
          </a:xfrm>
          <a:prstGeom prst="line">
            <a:avLst/>
          </a:prstGeom>
          <a:ln w="177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o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05" y="2249454"/>
            <a:ext cx="5441146" cy="305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7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504" y="143220"/>
            <a:ext cx="8596668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VYSVETLENIE</a:t>
            </a:r>
            <a:endParaRPr lang="sk-SK" sz="2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267900" y="925692"/>
                <a:ext cx="9422009" cy="540451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k-SK" sz="2600" dirty="0" smtClean="0"/>
                  <a:t>Reťaz na podložke </a:t>
                </a:r>
                <a14:m>
                  <m:oMath xmlns:m="http://schemas.openxmlformats.org/officeDocument/2006/math">
                    <m:r>
                      <a:rPr lang="sk-SK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sk-SK" sz="2600" dirty="0" smtClean="0"/>
                  <a:t> systém s premennou hmotnosťou</a:t>
                </a:r>
              </a:p>
              <a:p>
                <a:pPr marL="0" indent="0">
                  <a:buNone/>
                </a:pPr>
                <a:endParaRPr lang="sk-SK" sz="2600" dirty="0"/>
              </a:p>
              <a:p>
                <a:pPr marL="0" indent="0">
                  <a:buNone/>
                </a:pPr>
                <a:r>
                  <a:rPr lang="sk-SK" sz="2600" dirty="0" smtClean="0"/>
                  <a:t>Reťaz </a:t>
                </a:r>
                <a14:m>
                  <m:oMath xmlns:m="http://schemas.openxmlformats.org/officeDocument/2006/math">
                    <m:r>
                      <a:rPr lang="sk-SK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sk-SK" sz="2600" dirty="0" smtClean="0"/>
                  <a:t> 	sústava previazaných paličiek, ktoré na seba 						navzájom pôsobia</a:t>
                </a:r>
              </a:p>
              <a:p>
                <a:pPr marL="0" indent="0">
                  <a:buNone/>
                </a:pPr>
                <a:endParaRPr lang="sk-SK" sz="2600" dirty="0"/>
              </a:p>
              <a:p>
                <a:pPr marL="0" indent="0">
                  <a:buNone/>
                </a:pPr>
                <a:r>
                  <a:rPr lang="sk-SK" sz="2600" dirty="0" smtClean="0"/>
                  <a:t>						Sila na stôl</a:t>
                </a:r>
              </a:p>
              <a:p>
                <a:pPr marL="0" indent="0" algn="ctr">
                  <a:buNone/>
                </a:pPr>
                <a:endParaRPr lang="sk-SK" sz="2600" dirty="0" smtClean="0"/>
              </a:p>
              <a:p>
                <a:pPr marL="0" indent="0">
                  <a:buNone/>
                </a:pPr>
                <a:r>
                  <a:rPr lang="sk-SK" sz="2600" dirty="0" smtClean="0"/>
                  <a:t>tiaž reťaze na stole</a:t>
                </a:r>
              </a:p>
              <a:p>
                <a:pPr marL="0" indent="0">
                  <a:buNone/>
                </a:pPr>
                <a:r>
                  <a:rPr lang="sk-SK" sz="2600" dirty="0" smtClean="0"/>
                  <a:t>								zmena hybnosti práve padajúcej 										časti reťaze na stôl a jej uvedenie 									do pokoja</a:t>
                </a:r>
              </a:p>
              <a:p>
                <a:pPr marL="0" indent="0">
                  <a:buNone/>
                </a:pPr>
                <a:endParaRPr lang="sk-SK" sz="2600" dirty="0"/>
              </a:p>
              <a:p>
                <a:pPr marL="0" indent="0">
                  <a:buNone/>
                </a:pPr>
                <a:endParaRPr lang="sk-SK" sz="2600" dirty="0"/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900" y="925692"/>
                <a:ext cx="9422009" cy="5404513"/>
              </a:xfrm>
              <a:blipFill rotWithShape="0">
                <a:blip r:embed="rId2"/>
                <a:stretch>
                  <a:fillRect l="-1164" t="-1016" b="-158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Rovná spojovacia šípka 4"/>
          <p:cNvCxnSpPr/>
          <p:nvPr/>
        </p:nvCxnSpPr>
        <p:spPr>
          <a:xfrm flipH="1">
            <a:off x="2088108" y="3935080"/>
            <a:ext cx="1351129" cy="51861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ovacia šípka 6"/>
          <p:cNvCxnSpPr/>
          <p:nvPr/>
        </p:nvCxnSpPr>
        <p:spPr>
          <a:xfrm>
            <a:off x="4326341" y="3921432"/>
            <a:ext cx="1760561" cy="99628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5014" y="1574016"/>
            <a:ext cx="3008213" cy="33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504" y="143220"/>
            <a:ext cx="8596668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VYSVETLENIE</a:t>
            </a:r>
            <a:endParaRPr lang="sk-SK" sz="2600" dirty="0">
              <a:solidFill>
                <a:schemeClr val="tx1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901" y="925692"/>
            <a:ext cx="5098499" cy="554385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obsahu 2"/>
              <p:cNvSpPr txBox="1">
                <a:spLocks/>
              </p:cNvSpPr>
              <p:nvPr/>
            </p:nvSpPr>
            <p:spPr>
              <a:xfrm>
                <a:off x="5586934" y="1758205"/>
                <a:ext cx="4457818" cy="54045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 3" charset="2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sk-SK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sk-SK" sz="2600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</m:oMath>
                </a14:m>
                <a:r>
                  <a:rPr lang="sk-SK" sz="2600" dirty="0" smtClean="0"/>
                  <a:t> - celková reakcia stola</a:t>
                </a:r>
              </a:p>
              <a:p>
                <a:pPr marL="0" indent="0">
                  <a:buFont typeface="Wingdings 3" charset="2"/>
                  <a:buNone/>
                </a:pPr>
                <a:endParaRPr lang="sk-SK" sz="2600" dirty="0"/>
              </a:p>
              <a:p>
                <a:pPr marL="0" indent="0">
                  <a:buFont typeface="Wingdings 3" charset="2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sk-SK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sk-SK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sk-SK" sz="2600" dirty="0" smtClean="0"/>
                  <a:t> - „priemerná“ sila od 			stola na reťaz</a:t>
                </a:r>
              </a:p>
              <a:p>
                <a:pPr marL="0" indent="0">
                  <a:buFont typeface="Wingdings 3" charset="2"/>
                  <a:buNone/>
                </a:pPr>
                <a:endParaRPr lang="sk-SK" sz="26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sk-SK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sk-SK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sk-SK" sz="2600" dirty="0"/>
                  <a:t> - </a:t>
                </a:r>
                <a:r>
                  <a:rPr lang="sk-SK" sz="2600" dirty="0" smtClean="0"/>
                  <a:t>„priemerná“ sila ešte 			nepadnutej reťaze na 		už spadnutú časť</a:t>
                </a:r>
                <a:endParaRPr lang="sk-SK" sz="2600" dirty="0"/>
              </a:p>
              <a:p>
                <a:pPr marL="0" indent="0">
                  <a:buFont typeface="Wingdings 3" charset="2"/>
                  <a:buNone/>
                </a:pPr>
                <a:endParaRPr lang="sk-SK" sz="2600" dirty="0"/>
              </a:p>
              <a:p>
                <a:pPr marL="0" indent="0">
                  <a:buFont typeface="Wingdings 3" charset="2"/>
                  <a:buNone/>
                </a:pPr>
                <a:endParaRPr lang="sk-SK" sz="2600" dirty="0"/>
              </a:p>
            </p:txBody>
          </p:sp>
        </mc:Choice>
        <mc:Fallback xmlns="">
          <p:sp>
            <p:nvSpPr>
              <p:cNvPr id="5" name="Zástupný symbol obsah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934" y="1758205"/>
                <a:ext cx="4457818" cy="5404513"/>
              </a:xfrm>
              <a:prstGeom prst="rect">
                <a:avLst/>
              </a:prstGeom>
              <a:blipFill rotWithShape="0">
                <a:blip r:embed="rId3"/>
                <a:stretch>
                  <a:fillRect t="-1015" r="-1639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57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504" y="143220"/>
            <a:ext cx="8596668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VYSVETLENIE</a:t>
            </a:r>
            <a:endParaRPr lang="sk-SK" sz="2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677334" y="925692"/>
                <a:ext cx="8596668" cy="552310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k-SK" sz="2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Intuícia </a:t>
                </a:r>
                <a14:m>
                  <m:oMath xmlns:m="http://schemas.openxmlformats.org/officeDocument/2006/math">
                    <m:r>
                      <a:rPr lang="sk-SK" sz="260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sk-SK" sz="2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po dopade už neexistuje prepojenie</a:t>
                </a:r>
              </a:p>
              <a:p>
                <a:pPr marL="0" indent="0">
                  <a:buNone/>
                </a:pPr>
                <a:r>
                  <a:rPr lang="sk-SK" sz="2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		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600" b="1" i="1" u="sng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600" b="1" i="1" u="sng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sk-SK" sz="2600" b="1" i="1" u="sng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sk-SK" sz="2600" b="1" i="1" u="sng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k-SK" sz="2600" b="1" i="1" u="sng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sk-SK" sz="2600" b="1" u="sng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sk-SK" sz="2600" b="1" dirty="0" smtClean="0"/>
                  <a:t>ALE</a:t>
                </a:r>
              </a:p>
              <a:p>
                <a:pPr marL="0" indent="0">
                  <a:buNone/>
                </a:pPr>
                <a:r>
                  <a:rPr lang="sk-SK" sz="2600" dirty="0" smtClean="0"/>
                  <a:t>Náraz spodnej časti vybudí vďaka prepojeniu „sily na kontaktoch“ priečok medzi jednotlivými časťami</a:t>
                </a:r>
              </a:p>
              <a:p>
                <a:pPr marL="0" indent="0">
                  <a:buNone/>
                </a:pPr>
                <a:endParaRPr lang="sk-SK" sz="26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sk-SK" sz="2600" i="1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sk-SK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sk-SK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sk-SK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𝑔𝑥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  <m:r>
                        <a:rPr lang="sk-SK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sk-SK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𝑔𝑥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 (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𝑡𝑖𝑎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ž 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ť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𝑎𝑧𝑒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𝑛𝑎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𝑠𝑡𝑜𝑙𝑒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sk-SK" sz="2600" dirty="0" smtClean="0"/>
              </a:p>
              <a:p>
                <a:pPr marL="0" indent="0" algn="ctr">
                  <a:buNone/>
                </a:pPr>
                <a:r>
                  <a:rPr lang="sk-SK" sz="2600" dirty="0" smtClean="0"/>
                  <a:t> </a:t>
                </a:r>
              </a:p>
              <a:p>
                <a:pPr marL="0" indent="0">
                  <a:buNone/>
                </a:pPr>
                <a:endParaRPr lang="sk-SK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sk-SK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k-SK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sz="2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sk-SK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sk-SK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sz="2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sk-SK" sz="2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sk-SK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sz="2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sk-SK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sk-SK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sk-SK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sz="2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sk-SK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sk-SK" sz="2600" dirty="0"/>
              </a:p>
              <a:p>
                <a:pPr marL="0" indent="0">
                  <a:buNone/>
                </a:pPr>
                <a:endParaRPr lang="sk-SK" sz="2600" dirty="0"/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925692"/>
                <a:ext cx="8596668" cy="5523101"/>
              </a:xfrm>
              <a:blipFill rotWithShape="0">
                <a:blip r:embed="rId2"/>
                <a:stretch>
                  <a:fillRect l="-1277" t="-99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dĺžnik 5"/>
          <p:cNvSpPr/>
          <p:nvPr/>
        </p:nvSpPr>
        <p:spPr>
          <a:xfrm>
            <a:off x="3057099" y="5008728"/>
            <a:ext cx="3903259" cy="1392072"/>
          </a:xfrm>
          <a:prstGeom prst="rect">
            <a:avLst/>
          </a:prstGeom>
          <a:noFill/>
          <a:ln w="508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851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504" y="143220"/>
            <a:ext cx="8596668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VYSVETLENIE</a:t>
            </a:r>
            <a:endParaRPr lang="sk-SK" sz="2600" dirty="0">
              <a:solidFill>
                <a:schemeClr val="tx1"/>
              </a:solidFill>
            </a:endParaRPr>
          </a:p>
        </p:txBody>
      </p:sp>
      <p:sp>
        <p:nvSpPr>
          <p:cNvPr id="5" name="Zástupný symbol obsahu 2"/>
          <p:cNvSpPr>
            <a:spLocks noGrp="1"/>
          </p:cNvSpPr>
          <p:nvPr>
            <p:ph idx="1"/>
          </p:nvPr>
        </p:nvSpPr>
        <p:spPr>
          <a:xfrm>
            <a:off x="690563" y="1397000"/>
            <a:ext cx="8596312" cy="38798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600" dirty="0"/>
          </a:p>
          <a:p>
            <a:pPr marL="0" indent="0">
              <a:buNone/>
            </a:pPr>
            <a:endParaRPr lang="sk-SK" sz="2600" dirty="0" smtClean="0"/>
          </a:p>
          <a:p>
            <a:pPr marL="0" indent="0">
              <a:buNone/>
            </a:pPr>
            <a:endParaRPr lang="sk-SK" sz="2600" dirty="0"/>
          </a:p>
          <a:p>
            <a:pPr marL="0" indent="0">
              <a:buNone/>
            </a:pPr>
            <a:endParaRPr lang="sk-SK" sz="26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3941" y="1651474"/>
            <a:ext cx="3712191" cy="4096684"/>
          </a:xfrm>
          <a:prstGeom prst="rect">
            <a:avLst/>
          </a:prstGeom>
        </p:spPr>
      </p:pic>
      <p:sp>
        <p:nvSpPr>
          <p:cNvPr id="7" name="Zástupný symbol obsahu 2"/>
          <p:cNvSpPr txBox="1">
            <a:spLocks/>
          </p:cNvSpPr>
          <p:nvPr/>
        </p:nvSpPr>
        <p:spPr>
          <a:xfrm>
            <a:off x="377083" y="925692"/>
            <a:ext cx="7497675" cy="552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sk-SK" sz="2600" dirty="0"/>
          </a:p>
          <a:p>
            <a:pPr marL="0" indent="0">
              <a:buFont typeface="Wingdings 3" charset="2"/>
              <a:buNone/>
            </a:pPr>
            <a:endParaRPr lang="sk-SK" sz="2600" dirty="0"/>
          </a:p>
        </p:txBody>
      </p:sp>
      <p:sp>
        <p:nvSpPr>
          <p:cNvPr id="9" name="Zástupný symbol obsahu 2"/>
          <p:cNvSpPr txBox="1">
            <a:spLocks/>
          </p:cNvSpPr>
          <p:nvPr/>
        </p:nvSpPr>
        <p:spPr>
          <a:xfrm>
            <a:off x="482719" y="938265"/>
            <a:ext cx="8596668" cy="552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sk-SK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ástupný symbol obsahu 2"/>
              <p:cNvSpPr txBox="1">
                <a:spLocks/>
              </p:cNvSpPr>
              <p:nvPr/>
            </p:nvSpPr>
            <p:spPr>
              <a:xfrm>
                <a:off x="275231" y="925692"/>
                <a:ext cx="8596668" cy="59323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 3" charset="2"/>
                  <a:buNone/>
                </a:pPr>
                <a:r>
                  <a:rPr lang="sk-SK" sz="2600" dirty="0" smtClean="0"/>
                  <a:t>Koniec A paličky udrie do podložky prvý a svojím uhlovým momentom zrýchli koniec B</a:t>
                </a:r>
                <a:br>
                  <a:rPr lang="sk-SK" sz="2600" dirty="0" smtClean="0"/>
                </a:br>
                <a:endParaRPr lang="sk-SK" sz="2600" dirty="0" smtClean="0"/>
              </a:p>
              <a:p>
                <a:pPr marL="0" indent="0">
                  <a:buFont typeface="Wingdings 3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sk-SK" sz="2600" dirty="0" smtClean="0"/>
              </a:p>
              <a:p>
                <a:pPr marL="0" indent="0">
                  <a:buFont typeface="Wingdings 3" charset="2"/>
                  <a:buNone/>
                </a:pPr>
                <a:endParaRPr lang="sk-SK" sz="2600" dirty="0"/>
              </a:p>
              <a:p>
                <a:pPr marL="0" indent="0">
                  <a:buNone/>
                </a:pPr>
                <a:r>
                  <a:rPr lang="sk-SK" sz="2600" dirty="0" smtClean="0"/>
                  <a:t>A narazí a podložka vytvorí normálový impulz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sk-SK" sz="2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sk-SK" sz="2600" dirty="0" smtClean="0"/>
              </a:p>
              <a:p>
                <a:pPr marL="0" indent="0">
                  <a:buNone/>
                </a:pPr>
                <a:r>
                  <a:rPr lang="sk-SK" sz="2600" dirty="0" smtClean="0"/>
                  <a:t>B potiahne hornú časť reťaze impulzom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sk-SK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sk-SK" sz="2600" dirty="0" smtClean="0"/>
              </a:p>
              <a:p>
                <a:pPr marL="0" indent="0">
                  <a:buNone/>
                </a:pPr>
                <a:r>
                  <a:rPr lang="sk-SK" sz="2600" dirty="0" smtClean="0"/>
                  <a:t>Celá priečka narazí na podložku a hybnosť </a:t>
                </a:r>
              </a:p>
              <a:p>
                <a:pPr marL="0" indent="0">
                  <a:buNone/>
                </a:pPr>
                <a:r>
                  <a:rPr lang="sk-SK" sz="2600" dirty="0" smtClean="0"/>
                  <a:t>premení na impulz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sk-SK" sz="2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sk-SK" sz="2600" dirty="0" smtClean="0"/>
                  <a:t> </a:t>
                </a:r>
              </a:p>
              <a:p>
                <a:pPr marL="0" indent="0">
                  <a:buFont typeface="Wingdings 3" charset="2"/>
                  <a:buNone/>
                </a:pPr>
                <a:endParaRPr lang="sk-SK" sz="26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sk-SK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sk-SK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sk-SK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sk-SK" sz="2600" dirty="0" smtClean="0"/>
              </a:p>
              <a:p>
                <a:pPr marL="0" indent="0">
                  <a:buFont typeface="Wingdings 3" charset="2"/>
                  <a:buNone/>
                </a:pPr>
                <a:endParaRPr lang="sk-SK" sz="2600" dirty="0"/>
              </a:p>
              <a:p>
                <a:pPr marL="0" indent="0">
                  <a:buFont typeface="Wingdings 3" charset="2"/>
                  <a:buNone/>
                </a:pPr>
                <a:endParaRPr lang="sk-SK" sz="2600" dirty="0"/>
              </a:p>
            </p:txBody>
          </p:sp>
        </mc:Choice>
        <mc:Fallback xmlns="">
          <p:sp>
            <p:nvSpPr>
              <p:cNvPr id="10" name="Zástupný symbol obsah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31" y="925692"/>
                <a:ext cx="8596668" cy="5932308"/>
              </a:xfrm>
              <a:prstGeom prst="rect">
                <a:avLst/>
              </a:prstGeom>
              <a:blipFill rotWithShape="0">
                <a:blip r:embed="rId3"/>
                <a:stretch>
                  <a:fillRect l="-1277" t="-92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05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504" y="143220"/>
            <a:ext cx="8596668" cy="78247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VYSVETLENIE</a:t>
            </a:r>
            <a:endParaRPr lang="sk-SK" sz="2600" dirty="0">
              <a:solidFill>
                <a:schemeClr val="tx1"/>
              </a:solidFill>
            </a:endParaRPr>
          </a:p>
        </p:txBody>
      </p:sp>
      <p:sp>
        <p:nvSpPr>
          <p:cNvPr id="7" name="Zástupný symbol obsahu 2"/>
          <p:cNvSpPr txBox="1">
            <a:spLocks/>
          </p:cNvSpPr>
          <p:nvPr/>
        </p:nvSpPr>
        <p:spPr>
          <a:xfrm>
            <a:off x="377083" y="925692"/>
            <a:ext cx="7497675" cy="552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sk-SK" sz="2600" dirty="0"/>
          </a:p>
          <a:p>
            <a:pPr marL="0" indent="0">
              <a:buFont typeface="Wingdings 3" charset="2"/>
              <a:buNone/>
            </a:pPr>
            <a:endParaRPr lang="sk-SK" sz="2600" dirty="0"/>
          </a:p>
        </p:txBody>
      </p:sp>
      <p:sp>
        <p:nvSpPr>
          <p:cNvPr id="9" name="Zástupný symbol obsahu 2"/>
          <p:cNvSpPr txBox="1">
            <a:spLocks/>
          </p:cNvSpPr>
          <p:nvPr/>
        </p:nvSpPr>
        <p:spPr>
          <a:xfrm>
            <a:off x="482719" y="938265"/>
            <a:ext cx="8596668" cy="552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sk-SK" sz="2600" dirty="0"/>
          </a:p>
        </p:txBody>
      </p:sp>
      <p:sp>
        <p:nvSpPr>
          <p:cNvPr id="10" name="Zástupný symbol obsahu 2"/>
          <p:cNvSpPr txBox="1">
            <a:spLocks/>
          </p:cNvSpPr>
          <p:nvPr/>
        </p:nvSpPr>
        <p:spPr>
          <a:xfrm>
            <a:off x="554504" y="1157704"/>
            <a:ext cx="8596668" cy="5932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sk-SK" sz="2600" dirty="0" smtClean="0"/>
          </a:p>
          <a:p>
            <a:pPr marL="0" indent="0">
              <a:buFont typeface="Wingdings 3" charset="2"/>
              <a:buNone/>
            </a:pPr>
            <a:endParaRPr lang="sk-SK" sz="2600" dirty="0"/>
          </a:p>
          <a:p>
            <a:pPr marL="0" indent="0">
              <a:buFont typeface="Wingdings 3" charset="2"/>
              <a:buNone/>
            </a:pPr>
            <a:endParaRPr lang="sk-SK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854755" y="1421574"/>
                <a:ext cx="8596668" cy="552310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sk-SK" sz="26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sk-SK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sk-SK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sk-SK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sz="2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sk-SK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k-SK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sk-SK" sz="2600" dirty="0"/>
              </a:p>
              <a:p>
                <a:pPr marL="0" indent="0">
                  <a:buNone/>
                </a:pPr>
                <a:endParaRPr lang="sk-SK" sz="2600" dirty="0" smtClean="0"/>
              </a:p>
              <a:p>
                <a:pPr marL="0" indent="0" algn="just">
                  <a:buNone/>
                </a:pPr>
                <a:endParaRPr lang="sk-SK" sz="2600" dirty="0" smtClean="0"/>
              </a:p>
              <a:p>
                <a:pPr marL="0" indent="0" algn="just">
                  <a:buNone/>
                </a:pPr>
                <a:r>
                  <a:rPr lang="sk-SK" sz="2600" dirty="0" smtClean="0"/>
                  <a:t>Zachovanie energie reťaze</a:t>
                </a:r>
              </a:p>
              <a:p>
                <a:pPr marL="0" indent="0" algn="just">
                  <a:buNone/>
                </a:pPr>
                <a:r>
                  <a:rPr lang="sk-SK" sz="2600" dirty="0" smtClean="0"/>
                  <a:t>Počiatočná energia pri páde sa koncentruje do časti ešte vo vzduchu (do poslednej priečky)</a:t>
                </a:r>
              </a:p>
              <a:p>
                <a:pPr marL="0" indent="0" algn="just">
                  <a:buNone/>
                </a:pPr>
                <a:r>
                  <a:rPr lang="sk-SK" sz="2600" dirty="0" smtClean="0"/>
                  <a:t>Pre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60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sk-SK" sz="26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k-SK" sz="2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sk-SK" sz="260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sk-SK" sz="2600" dirty="0"/>
                  <a:t> </a:t>
                </a:r>
                <a:r>
                  <a:rPr lang="sk-SK" sz="2600" dirty="0" smtClean="0"/>
                  <a:t>viac a viac energie sa koncentruje na stále kratšiu dĺžku reťaze</a:t>
                </a:r>
                <a:endParaRPr lang="sk-SK" sz="2600" dirty="0"/>
              </a:p>
              <a:p>
                <a:pPr marL="0" indent="0">
                  <a:buNone/>
                </a:pPr>
                <a:endParaRPr lang="sk-SK" sz="2600" dirty="0" smtClean="0"/>
              </a:p>
            </p:txBody>
          </p:sp>
        </mc:Choice>
        <mc:Fallback xmlns="">
          <p:sp>
            <p:nvSpPr>
              <p:cNvPr id="11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4755" y="1421574"/>
                <a:ext cx="8596668" cy="5523101"/>
              </a:xfrm>
              <a:blipFill rotWithShape="0">
                <a:blip r:embed="rId2"/>
                <a:stretch>
                  <a:fillRect l="-1277" r="-127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dĺžnik 5"/>
          <p:cNvSpPr/>
          <p:nvPr/>
        </p:nvSpPr>
        <p:spPr>
          <a:xfrm>
            <a:off x="3378880" y="1621088"/>
            <a:ext cx="3548418" cy="1338762"/>
          </a:xfrm>
          <a:prstGeom prst="rect">
            <a:avLst/>
          </a:prstGeom>
          <a:noFill/>
          <a:ln w="146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10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660</TotalTime>
  <Words>174</Words>
  <Application>Microsoft Office PowerPoint</Application>
  <PresentationFormat>Širokouhlá</PresentationFormat>
  <Paragraphs>90</Paragraphs>
  <Slides>17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3" baseType="lpstr">
      <vt:lpstr>Arial</vt:lpstr>
      <vt:lpstr>Cambria Math</vt:lpstr>
      <vt:lpstr>Trebuchet MS</vt:lpstr>
      <vt:lpstr>Wingdings</vt:lpstr>
      <vt:lpstr>Wingdings 3</vt:lpstr>
      <vt:lpstr>Fazeta</vt:lpstr>
      <vt:lpstr>6. RÝCHLA REŤAZ</vt:lpstr>
      <vt:lpstr>ZADANIE ÚLOHY</vt:lpstr>
      <vt:lpstr>ZADANIE ÚLOHY  je to naozaj pravda?</vt:lpstr>
      <vt:lpstr>MOTIVÁCIA DO PRÁCE</vt:lpstr>
      <vt:lpstr>VYSVETLENIE</vt:lpstr>
      <vt:lpstr>VYSVETLENIE</vt:lpstr>
      <vt:lpstr>VYSVETLENIE</vt:lpstr>
      <vt:lpstr>VYSVETLENIE</vt:lpstr>
      <vt:lpstr>VYSVETLENIE</vt:lpstr>
      <vt:lpstr>EXPERIMENT – príprava aparatúry</vt:lpstr>
      <vt:lpstr>EXPERIMENT – zmena parametrov</vt:lpstr>
      <vt:lpstr>EXPERIMENT – zmena parametrov</vt:lpstr>
      <vt:lpstr>EXPERIMENT – ďalšie návrhy zmeny parametrov</vt:lpstr>
      <vt:lpstr>EXPERIMENT – výsledok</vt:lpstr>
      <vt:lpstr>EXPERIMENT – možné problémy</vt:lpstr>
      <vt:lpstr>POUŽITÁ LITERATÚRA</vt:lpstr>
      <vt:lpstr>ĎAKUJEM ZA POZORNOSŤ       ... A VEĽA ŠŤASTIA 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RÝCHLA REŤAZ</dc:title>
  <dc:creator>Ja Ja</dc:creator>
  <cp:lastModifiedBy>Marián Kireš</cp:lastModifiedBy>
  <cp:revision>104</cp:revision>
  <dcterms:created xsi:type="dcterms:W3CDTF">2016-10-15T09:10:43Z</dcterms:created>
  <dcterms:modified xsi:type="dcterms:W3CDTF">2016-11-08T22:28:59Z</dcterms:modified>
</cp:coreProperties>
</file>